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F99C0C8-92D9-E245-AC7A-3925D2B62A16}">
          <p14:sldIdLst>
            <p14:sldId id="256"/>
            <p14:sldId id="257"/>
            <p14:sldId id="258"/>
            <p14:sldId id="259"/>
            <p14:sldId id="260"/>
            <p14:sldId id="261"/>
            <p14:sldId id="262"/>
            <p14:sldId id="263"/>
            <p14:sldId id="264"/>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81"/>
  </p:normalViewPr>
  <p:slideViewPr>
    <p:cSldViewPr snapToGrid="0" snapToObjects="1">
      <p:cViewPr varScale="1">
        <p:scale>
          <a:sx n="90" d="100"/>
          <a:sy n="90" d="100"/>
        </p:scale>
        <p:origin x="232" y="7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a:t>4/8/18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4/8/18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a:t>4/8/18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4/8/18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4/8/18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4/8/18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a:t>4/8/18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4/8/18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4/8/18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4/8/18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4/8/18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4/8/18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pPr/>
              <a:t>4/8/18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7DA5-70AF-D14A-915E-D314C589C65B}"/>
              </a:ext>
            </a:extLst>
          </p:cNvPr>
          <p:cNvSpPr>
            <a:spLocks noGrp="1"/>
          </p:cNvSpPr>
          <p:nvPr>
            <p:ph type="ctrTitle"/>
          </p:nvPr>
        </p:nvSpPr>
        <p:spPr>
          <a:xfrm>
            <a:off x="2575932" y="1003609"/>
            <a:ext cx="7192535" cy="2888167"/>
          </a:xfrm>
        </p:spPr>
        <p:txBody>
          <a:bodyPr>
            <a:normAutofit/>
          </a:bodyPr>
          <a:lstStyle/>
          <a:p>
            <a:r>
              <a:rPr lang="en-US" dirty="0"/>
              <a:t>Bluffdale Emergency Communications</a:t>
            </a:r>
          </a:p>
        </p:txBody>
      </p:sp>
      <p:sp>
        <p:nvSpPr>
          <p:cNvPr id="3" name="Subtitle 2">
            <a:extLst>
              <a:ext uri="{FF2B5EF4-FFF2-40B4-BE49-F238E27FC236}">
                <a16:creationId xmlns:a16="http://schemas.microsoft.com/office/drawing/2014/main" id="{FC9E2BC8-6CBB-324B-BD9D-AD48DA3B8DD9}"/>
              </a:ext>
            </a:extLst>
          </p:cNvPr>
          <p:cNvSpPr>
            <a:spLocks noGrp="1"/>
          </p:cNvSpPr>
          <p:nvPr>
            <p:ph type="subTitle" idx="1"/>
          </p:nvPr>
        </p:nvSpPr>
        <p:spPr>
          <a:xfrm>
            <a:off x="9021337" y="5675970"/>
            <a:ext cx="1706136" cy="490653"/>
          </a:xfrm>
        </p:spPr>
        <p:txBody>
          <a:bodyPr>
            <a:normAutofit/>
          </a:bodyPr>
          <a:lstStyle/>
          <a:p>
            <a:r>
              <a:rPr lang="en-US" dirty="0"/>
              <a:t>KF7CLY  2018</a:t>
            </a:r>
          </a:p>
        </p:txBody>
      </p:sp>
    </p:spTree>
    <p:extLst>
      <p:ext uri="{BB962C8B-B14F-4D97-AF65-F5344CB8AC3E}">
        <p14:creationId xmlns:p14="http://schemas.microsoft.com/office/powerpoint/2010/main" val="244735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9A171-8A6C-854E-95BC-5E9A69F81ED6}"/>
              </a:ext>
            </a:extLst>
          </p:cNvPr>
          <p:cNvSpPr>
            <a:spLocks noGrp="1"/>
          </p:cNvSpPr>
          <p:nvPr>
            <p:ph type="title"/>
          </p:nvPr>
        </p:nvSpPr>
        <p:spPr>
          <a:xfrm>
            <a:off x="1141413" y="618518"/>
            <a:ext cx="9905998" cy="1038832"/>
          </a:xfrm>
        </p:spPr>
        <p:txBody>
          <a:bodyPr/>
          <a:lstStyle/>
          <a:p>
            <a:pPr algn="ctr"/>
            <a:r>
              <a:rPr lang="en-US" dirty="0"/>
              <a:t>When you are available</a:t>
            </a:r>
          </a:p>
        </p:txBody>
      </p:sp>
      <p:sp>
        <p:nvSpPr>
          <p:cNvPr id="3" name="Content Placeholder 2">
            <a:extLst>
              <a:ext uri="{FF2B5EF4-FFF2-40B4-BE49-F238E27FC236}">
                <a16:creationId xmlns:a16="http://schemas.microsoft.com/office/drawing/2014/main" id="{65C07161-E65D-D64D-B9E0-777BC03A2344}"/>
              </a:ext>
            </a:extLst>
          </p:cNvPr>
          <p:cNvSpPr>
            <a:spLocks noGrp="1"/>
          </p:cNvSpPr>
          <p:nvPr>
            <p:ph idx="1"/>
          </p:nvPr>
        </p:nvSpPr>
        <p:spPr>
          <a:xfrm>
            <a:off x="1141412" y="1657350"/>
            <a:ext cx="9905999" cy="4133851"/>
          </a:xfrm>
        </p:spPr>
        <p:txBody>
          <a:bodyPr/>
          <a:lstStyle/>
          <a:p>
            <a:r>
              <a:rPr lang="en-US" dirty="0"/>
              <a:t>If you are preassigned to the City ECC or a section go there and setup</a:t>
            </a:r>
          </a:p>
          <a:p>
            <a:r>
              <a:rPr lang="en-US" dirty="0"/>
              <a:t>If at a section, check into the City ECC and tell them your section identification and that you are ready to start transmitting messages</a:t>
            </a:r>
          </a:p>
          <a:p>
            <a:r>
              <a:rPr lang="en-US" dirty="0"/>
              <a:t>If you are at home check in to the City ECC and tell them where you are and if you can go mobile or only transmit from home</a:t>
            </a:r>
          </a:p>
          <a:p>
            <a:r>
              <a:rPr lang="en-US" dirty="0"/>
              <a:t>If there are any changes in you availability let the ECC know</a:t>
            </a:r>
          </a:p>
          <a:p>
            <a:r>
              <a:rPr lang="en-US" dirty="0"/>
              <a:t>Recheck in regularly so we know you are there and can still transmit</a:t>
            </a:r>
          </a:p>
        </p:txBody>
      </p:sp>
    </p:spTree>
    <p:extLst>
      <p:ext uri="{BB962C8B-B14F-4D97-AF65-F5344CB8AC3E}">
        <p14:creationId xmlns:p14="http://schemas.microsoft.com/office/powerpoint/2010/main" val="2805842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98DD4-9582-4146-AA88-AA35B779E95B}"/>
              </a:ext>
            </a:extLst>
          </p:cNvPr>
          <p:cNvSpPr>
            <a:spLocks noGrp="1"/>
          </p:cNvSpPr>
          <p:nvPr>
            <p:ph type="title"/>
          </p:nvPr>
        </p:nvSpPr>
        <p:spPr>
          <a:xfrm>
            <a:off x="1141413" y="618518"/>
            <a:ext cx="9905998" cy="12443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59F704B-398C-C742-9B7F-1A1718C0DF91}"/>
              </a:ext>
            </a:extLst>
          </p:cNvPr>
          <p:cNvSpPr>
            <a:spLocks noGrp="1"/>
          </p:cNvSpPr>
          <p:nvPr>
            <p:ph idx="1"/>
          </p:nvPr>
        </p:nvSpPr>
        <p:spPr>
          <a:xfrm>
            <a:off x="1141412" y="885825"/>
            <a:ext cx="9905999" cy="4905376"/>
          </a:xfrm>
        </p:spPr>
        <p:txBody>
          <a:bodyPr/>
          <a:lstStyle/>
          <a:p>
            <a:r>
              <a:rPr lang="en-US" dirty="0"/>
              <a:t>Send and receive messages until you are replaced.  If a need arises or you are having any equipment issues tell the ECC.  That includes needing food or sleep. It could get chaotic elsewhere and you may be forgotten.</a:t>
            </a:r>
          </a:p>
          <a:p>
            <a:endParaRPr lang="en-US" dirty="0"/>
          </a:p>
          <a:p>
            <a:r>
              <a:rPr lang="en-US" dirty="0"/>
              <a:t>Remember even if you are at a section you work under the control of the ECC. You are radio operators only and are assigned by the ECC to be there not the section leadership or any other city organization.  If it doesn’t come from the city ECC don’t do it or ask permission first.</a:t>
            </a:r>
          </a:p>
        </p:txBody>
      </p:sp>
    </p:spTree>
    <p:extLst>
      <p:ext uri="{BB962C8B-B14F-4D97-AF65-F5344CB8AC3E}">
        <p14:creationId xmlns:p14="http://schemas.microsoft.com/office/powerpoint/2010/main" val="10532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B65E2-400C-624D-8D38-A0F972F2DF3C}"/>
              </a:ext>
            </a:extLst>
          </p:cNvPr>
          <p:cNvSpPr>
            <a:spLocks noGrp="1"/>
          </p:cNvSpPr>
          <p:nvPr>
            <p:ph type="title"/>
          </p:nvPr>
        </p:nvSpPr>
        <p:spPr>
          <a:xfrm>
            <a:off x="1141413" y="618517"/>
            <a:ext cx="9905998" cy="5172683"/>
          </a:xfrm>
        </p:spPr>
        <p:txBody>
          <a:bodyPr>
            <a:normAutofit/>
          </a:bodyPr>
          <a:lstStyle/>
          <a:p>
            <a:pPr algn="ctr"/>
            <a:r>
              <a:rPr lang="en-US" sz="6000" dirty="0"/>
              <a:t>The end</a:t>
            </a:r>
          </a:p>
        </p:txBody>
      </p:sp>
      <p:sp>
        <p:nvSpPr>
          <p:cNvPr id="3" name="Content Placeholder 2">
            <a:extLst>
              <a:ext uri="{FF2B5EF4-FFF2-40B4-BE49-F238E27FC236}">
                <a16:creationId xmlns:a16="http://schemas.microsoft.com/office/drawing/2014/main" id="{7A645DB4-A91F-164E-BF46-18DF41994FB5}"/>
              </a:ext>
            </a:extLst>
          </p:cNvPr>
          <p:cNvSpPr>
            <a:spLocks noGrp="1"/>
          </p:cNvSpPr>
          <p:nvPr>
            <p:ph idx="1"/>
          </p:nvPr>
        </p:nvSpPr>
        <p:spPr>
          <a:xfrm>
            <a:off x="1141412" y="5745481"/>
            <a:ext cx="9905999"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74337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CC09C-A850-BC45-804C-602A7143DDB6}"/>
              </a:ext>
            </a:extLst>
          </p:cNvPr>
          <p:cNvSpPr>
            <a:spLocks noGrp="1"/>
          </p:cNvSpPr>
          <p:nvPr>
            <p:ph type="title"/>
          </p:nvPr>
        </p:nvSpPr>
        <p:spPr>
          <a:xfrm>
            <a:off x="3100039" y="618518"/>
            <a:ext cx="7947372" cy="574662"/>
          </a:xfrm>
        </p:spPr>
        <p:txBody>
          <a:bodyPr>
            <a:normAutofit fontScale="90000"/>
          </a:bodyPr>
          <a:lstStyle/>
          <a:p>
            <a:r>
              <a:rPr lang="en-US" dirty="0"/>
              <a:t>Methods being used</a:t>
            </a:r>
          </a:p>
        </p:txBody>
      </p:sp>
      <p:sp>
        <p:nvSpPr>
          <p:cNvPr id="3" name="Content Placeholder 2">
            <a:extLst>
              <a:ext uri="{FF2B5EF4-FFF2-40B4-BE49-F238E27FC236}">
                <a16:creationId xmlns:a16="http://schemas.microsoft.com/office/drawing/2014/main" id="{694E839B-FBA7-3044-B165-2A154491C51C}"/>
              </a:ext>
            </a:extLst>
          </p:cNvPr>
          <p:cNvSpPr>
            <a:spLocks noGrp="1"/>
          </p:cNvSpPr>
          <p:nvPr>
            <p:ph idx="1"/>
          </p:nvPr>
        </p:nvSpPr>
        <p:spPr>
          <a:xfrm>
            <a:off x="1141412" y="1193180"/>
            <a:ext cx="9905999" cy="4598021"/>
          </a:xfrm>
        </p:spPr>
        <p:txBody>
          <a:bodyPr/>
          <a:lstStyle/>
          <a:p>
            <a:r>
              <a:rPr lang="en-US" dirty="0"/>
              <a:t>Land Lines</a:t>
            </a:r>
          </a:p>
          <a:p>
            <a:r>
              <a:rPr lang="en-US" dirty="0"/>
              <a:t>Cell Phones</a:t>
            </a:r>
          </a:p>
          <a:p>
            <a:r>
              <a:rPr lang="en-US" dirty="0"/>
              <a:t>Texting</a:t>
            </a:r>
          </a:p>
          <a:p>
            <a:r>
              <a:rPr lang="en-US" dirty="0"/>
              <a:t>Email</a:t>
            </a:r>
          </a:p>
          <a:p>
            <a:r>
              <a:rPr lang="en-US" dirty="0"/>
              <a:t>Fax</a:t>
            </a:r>
          </a:p>
          <a:p>
            <a:r>
              <a:rPr lang="en-US" dirty="0"/>
              <a:t>Ham Radio on 438.100 and 438.125</a:t>
            </a:r>
          </a:p>
          <a:p>
            <a:r>
              <a:rPr lang="en-US" dirty="0"/>
              <a:t>FRS/GMRS</a:t>
            </a:r>
          </a:p>
          <a:p>
            <a:r>
              <a:rPr lang="en-US" dirty="0"/>
              <a:t>Runners</a:t>
            </a:r>
          </a:p>
        </p:txBody>
      </p:sp>
    </p:spTree>
    <p:extLst>
      <p:ext uri="{BB962C8B-B14F-4D97-AF65-F5344CB8AC3E}">
        <p14:creationId xmlns:p14="http://schemas.microsoft.com/office/powerpoint/2010/main" val="276997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521A6-CBCA-A84C-BA13-36848A22F5B1}"/>
              </a:ext>
            </a:extLst>
          </p:cNvPr>
          <p:cNvSpPr>
            <a:spLocks noGrp="1"/>
          </p:cNvSpPr>
          <p:nvPr>
            <p:ph type="title"/>
          </p:nvPr>
        </p:nvSpPr>
        <p:spPr>
          <a:xfrm>
            <a:off x="1141413" y="618518"/>
            <a:ext cx="9905998" cy="610207"/>
          </a:xfrm>
        </p:spPr>
        <p:txBody>
          <a:bodyPr>
            <a:normAutofit/>
          </a:bodyPr>
          <a:lstStyle/>
          <a:p>
            <a:pPr algn="ctr"/>
            <a:r>
              <a:rPr lang="en-US" dirty="0"/>
              <a:t>remember</a:t>
            </a:r>
          </a:p>
        </p:txBody>
      </p:sp>
      <p:sp>
        <p:nvSpPr>
          <p:cNvPr id="3" name="Content Placeholder 2">
            <a:extLst>
              <a:ext uri="{FF2B5EF4-FFF2-40B4-BE49-F238E27FC236}">
                <a16:creationId xmlns:a16="http://schemas.microsoft.com/office/drawing/2014/main" id="{DF8F8201-F5DF-E846-9FEF-8B2A009F5B4E}"/>
              </a:ext>
            </a:extLst>
          </p:cNvPr>
          <p:cNvSpPr>
            <a:spLocks noGrp="1"/>
          </p:cNvSpPr>
          <p:nvPr>
            <p:ph idx="1"/>
          </p:nvPr>
        </p:nvSpPr>
        <p:spPr>
          <a:xfrm>
            <a:off x="1141412" y="1471613"/>
            <a:ext cx="9905999" cy="4319588"/>
          </a:xfrm>
        </p:spPr>
        <p:txBody>
          <a:bodyPr/>
          <a:lstStyle/>
          <a:p>
            <a:r>
              <a:rPr lang="en-US" dirty="0"/>
              <a:t>Especially when texting, emailing, faxing or using runners. </a:t>
            </a:r>
          </a:p>
          <a:p>
            <a:r>
              <a:rPr lang="en-US" dirty="0"/>
              <a:t>Never assume the message got there until you have a confirmation.</a:t>
            </a:r>
          </a:p>
          <a:p>
            <a:r>
              <a:rPr lang="en-US" dirty="0"/>
              <a:t>It is important to keep track of all messages and the expected response and follow up on them.</a:t>
            </a:r>
          </a:p>
          <a:p>
            <a:r>
              <a:rPr lang="en-US" dirty="0"/>
              <a:t>BUT be patient</a:t>
            </a:r>
          </a:p>
          <a:p>
            <a:r>
              <a:rPr lang="en-US" dirty="0"/>
              <a:t>You only know what is happening to you. There could be more pressing matters somewhere taking there attention.</a:t>
            </a:r>
          </a:p>
          <a:p>
            <a:endParaRPr lang="en-US" dirty="0"/>
          </a:p>
        </p:txBody>
      </p:sp>
    </p:spTree>
    <p:extLst>
      <p:ext uri="{BB962C8B-B14F-4D97-AF65-F5344CB8AC3E}">
        <p14:creationId xmlns:p14="http://schemas.microsoft.com/office/powerpoint/2010/main" val="234292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46C7-2CA5-FD4E-8F91-48F3413D3AB7}"/>
              </a:ext>
            </a:extLst>
          </p:cNvPr>
          <p:cNvSpPr>
            <a:spLocks noGrp="1"/>
          </p:cNvSpPr>
          <p:nvPr>
            <p:ph type="ctrTitle"/>
          </p:nvPr>
        </p:nvSpPr>
        <p:spPr>
          <a:xfrm>
            <a:off x="1876424" y="371475"/>
            <a:ext cx="8791575" cy="1685925"/>
          </a:xfrm>
        </p:spPr>
        <p:txBody>
          <a:bodyPr/>
          <a:lstStyle/>
          <a:p>
            <a:r>
              <a:rPr lang="en-US" dirty="0"/>
              <a:t>At the beginning of a disaster</a:t>
            </a:r>
          </a:p>
        </p:txBody>
      </p:sp>
      <p:sp>
        <p:nvSpPr>
          <p:cNvPr id="4" name="Subtitle 3">
            <a:extLst>
              <a:ext uri="{FF2B5EF4-FFF2-40B4-BE49-F238E27FC236}">
                <a16:creationId xmlns:a16="http://schemas.microsoft.com/office/drawing/2014/main" id="{6FA76F73-AF70-A448-824E-40490D20C198}"/>
              </a:ext>
            </a:extLst>
          </p:cNvPr>
          <p:cNvSpPr>
            <a:spLocks noGrp="1"/>
          </p:cNvSpPr>
          <p:nvPr>
            <p:ph type="subTitle" idx="1"/>
          </p:nvPr>
        </p:nvSpPr>
        <p:spPr>
          <a:xfrm>
            <a:off x="1876424" y="2843213"/>
            <a:ext cx="8791575" cy="2414587"/>
          </a:xfrm>
        </p:spPr>
        <p:txBody>
          <a:bodyPr>
            <a:normAutofit/>
          </a:bodyPr>
          <a:lstStyle/>
          <a:p>
            <a:pPr algn="ctr"/>
            <a:r>
              <a:rPr lang="en-US" sz="2400" dirty="0">
                <a:solidFill>
                  <a:schemeClr val="tx1"/>
                </a:solidFill>
              </a:rPr>
              <a:t>First Things First</a:t>
            </a:r>
          </a:p>
          <a:p>
            <a:r>
              <a:rPr lang="en-US" sz="1800" cap="none" dirty="0">
                <a:solidFill>
                  <a:schemeClr val="tx1"/>
                </a:solidFill>
              </a:rPr>
              <a:t>Upon A disaster of any kind, radio operators should take care of their own needs first, then your families, then your neighbors, then check your radio equipment and either check in to the </a:t>
            </a:r>
            <a:r>
              <a:rPr lang="en-US" sz="1800" cap="none" dirty="0" err="1">
                <a:solidFill>
                  <a:schemeClr val="tx1"/>
                </a:solidFill>
              </a:rPr>
              <a:t>Bluffdale</a:t>
            </a:r>
            <a:r>
              <a:rPr lang="en-US" sz="1800" cap="none" dirty="0">
                <a:solidFill>
                  <a:schemeClr val="tx1"/>
                </a:solidFill>
              </a:rPr>
              <a:t> City ECC or respond to your assigned area then check in.</a:t>
            </a:r>
          </a:p>
        </p:txBody>
      </p:sp>
    </p:spTree>
    <p:extLst>
      <p:ext uri="{BB962C8B-B14F-4D97-AF65-F5344CB8AC3E}">
        <p14:creationId xmlns:p14="http://schemas.microsoft.com/office/powerpoint/2010/main" val="46628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47D7E-F6EC-CD40-B9BC-05F401967ED7}"/>
              </a:ext>
            </a:extLst>
          </p:cNvPr>
          <p:cNvSpPr>
            <a:spLocks noGrp="1"/>
          </p:cNvSpPr>
          <p:nvPr>
            <p:ph type="title"/>
          </p:nvPr>
        </p:nvSpPr>
        <p:spPr>
          <a:xfrm>
            <a:off x="1141413" y="618518"/>
            <a:ext cx="9905998" cy="981682"/>
          </a:xfrm>
        </p:spPr>
        <p:txBody>
          <a:bodyPr>
            <a:normAutofit/>
          </a:bodyPr>
          <a:lstStyle/>
          <a:p>
            <a:pPr algn="ctr"/>
            <a:r>
              <a:rPr lang="en-US" sz="2800" dirty="0"/>
              <a:t>Second goal</a:t>
            </a:r>
          </a:p>
        </p:txBody>
      </p:sp>
      <p:sp>
        <p:nvSpPr>
          <p:cNvPr id="3" name="Content Placeholder 2">
            <a:extLst>
              <a:ext uri="{FF2B5EF4-FFF2-40B4-BE49-F238E27FC236}">
                <a16:creationId xmlns:a16="http://schemas.microsoft.com/office/drawing/2014/main" id="{2A2EB193-D46C-6245-B5D0-CD21CE0FA093}"/>
              </a:ext>
            </a:extLst>
          </p:cNvPr>
          <p:cNvSpPr>
            <a:spLocks noGrp="1"/>
          </p:cNvSpPr>
          <p:nvPr>
            <p:ph idx="1"/>
          </p:nvPr>
        </p:nvSpPr>
        <p:spPr/>
        <p:txBody>
          <a:bodyPr/>
          <a:lstStyle/>
          <a:p>
            <a:r>
              <a:rPr lang="en-US" dirty="0"/>
              <a:t>Have functioning HAM radio at the </a:t>
            </a:r>
            <a:r>
              <a:rPr lang="en-US" dirty="0" err="1"/>
              <a:t>Bluffdale</a:t>
            </a:r>
            <a:r>
              <a:rPr lang="en-US" dirty="0"/>
              <a:t> City ECC with in the first hour.</a:t>
            </a:r>
          </a:p>
        </p:txBody>
      </p:sp>
    </p:spTree>
    <p:extLst>
      <p:ext uri="{BB962C8B-B14F-4D97-AF65-F5344CB8AC3E}">
        <p14:creationId xmlns:p14="http://schemas.microsoft.com/office/powerpoint/2010/main" val="9464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C52DA-BAFA-3D48-954E-55157AF8CE5F}"/>
              </a:ext>
            </a:extLst>
          </p:cNvPr>
          <p:cNvSpPr>
            <a:spLocks noGrp="1"/>
          </p:cNvSpPr>
          <p:nvPr>
            <p:ph type="title"/>
          </p:nvPr>
        </p:nvSpPr>
        <p:spPr/>
        <p:txBody>
          <a:bodyPr/>
          <a:lstStyle/>
          <a:p>
            <a:pPr algn="ctr"/>
            <a:r>
              <a:rPr lang="en-US" dirty="0"/>
              <a:t>Third goal</a:t>
            </a:r>
          </a:p>
        </p:txBody>
      </p:sp>
      <p:sp>
        <p:nvSpPr>
          <p:cNvPr id="3" name="Content Placeholder 2">
            <a:extLst>
              <a:ext uri="{FF2B5EF4-FFF2-40B4-BE49-F238E27FC236}">
                <a16:creationId xmlns:a16="http://schemas.microsoft.com/office/drawing/2014/main" id="{02F9393C-0FF3-C047-BB2B-C4D012B89292}"/>
              </a:ext>
            </a:extLst>
          </p:cNvPr>
          <p:cNvSpPr>
            <a:spLocks noGrp="1"/>
          </p:cNvSpPr>
          <p:nvPr>
            <p:ph idx="1"/>
          </p:nvPr>
        </p:nvSpPr>
        <p:spPr/>
        <p:txBody>
          <a:bodyPr/>
          <a:lstStyle/>
          <a:p>
            <a:r>
              <a:rPr lang="en-US" dirty="0"/>
              <a:t>Have functioning HAM radio communications to all sections with in four hours.</a:t>
            </a:r>
          </a:p>
          <a:p>
            <a:endParaRPr lang="en-US" dirty="0"/>
          </a:p>
        </p:txBody>
      </p:sp>
    </p:spTree>
    <p:extLst>
      <p:ext uri="{BB962C8B-B14F-4D97-AF65-F5344CB8AC3E}">
        <p14:creationId xmlns:p14="http://schemas.microsoft.com/office/powerpoint/2010/main" val="43645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68F63-69E1-3E4F-9E37-D167F0461E61}"/>
              </a:ext>
            </a:extLst>
          </p:cNvPr>
          <p:cNvSpPr>
            <a:spLocks noGrp="1"/>
          </p:cNvSpPr>
          <p:nvPr>
            <p:ph type="title"/>
          </p:nvPr>
        </p:nvSpPr>
        <p:spPr>
          <a:xfrm>
            <a:off x="1141413" y="618518"/>
            <a:ext cx="9905998" cy="624495"/>
          </a:xfrm>
        </p:spPr>
        <p:txBody>
          <a:bodyPr/>
          <a:lstStyle/>
          <a:p>
            <a:pPr algn="ctr"/>
            <a:r>
              <a:rPr lang="en-US" dirty="0"/>
              <a:t>Why the time frame</a:t>
            </a:r>
          </a:p>
        </p:txBody>
      </p:sp>
      <p:sp>
        <p:nvSpPr>
          <p:cNvPr id="3" name="Content Placeholder 2">
            <a:extLst>
              <a:ext uri="{FF2B5EF4-FFF2-40B4-BE49-F238E27FC236}">
                <a16:creationId xmlns:a16="http://schemas.microsoft.com/office/drawing/2014/main" id="{E010547B-6174-DC48-B477-0239295BFC23}"/>
              </a:ext>
            </a:extLst>
          </p:cNvPr>
          <p:cNvSpPr>
            <a:spLocks noGrp="1"/>
          </p:cNvSpPr>
          <p:nvPr>
            <p:ph idx="1"/>
          </p:nvPr>
        </p:nvSpPr>
        <p:spPr>
          <a:xfrm>
            <a:off x="1141412" y="1243013"/>
            <a:ext cx="9905999" cy="5486400"/>
          </a:xfrm>
        </p:spPr>
        <p:txBody>
          <a:bodyPr>
            <a:normAutofit fontScale="47500" lnSpcReduction="20000"/>
          </a:bodyPr>
          <a:lstStyle/>
          <a:p>
            <a:r>
              <a:rPr lang="en-US" sz="2900" dirty="0"/>
              <a:t>Cell towers without power, boy that's a good question. I don't think there is any regulation on battery back up for cell towers the way there is for land lines. For land lines it depends on the size of the office and if it has a standby generator. If it's has no on site generator then the site then, it has to have eight hours of battery back up. If it has a generator then it has to have four hours of battery and fuel for 24 hours of generator time.  We also have tow in generators and priority fuel distribution if it becomes an extended outage.</a:t>
            </a:r>
            <a:br>
              <a:rPr lang="en-US" sz="2900" dirty="0"/>
            </a:br>
            <a:endParaRPr lang="en-US" sz="2900" dirty="0"/>
          </a:p>
          <a:p>
            <a:r>
              <a:rPr lang="en-US" sz="2900" dirty="0"/>
              <a:t>I don't know a lot about the legal requirements for cell towers. Usually my involvement is linking the tower to the switch over fiber.  Having said that most of the cell sites I am familiar with have about four hours of battery back up. Some of the larger ones have tow in generators more or less permanently attached. The others have hookups for tow in generators. So, depending on the ability to bring in a generator after a disaster and the availability of fuel it might be days....or only hours. No way to really predict it. But, I would think you would have about 4 hours on most of them at a minimum.</a:t>
            </a:r>
            <a:br>
              <a:rPr lang="en-US" sz="2900" dirty="0"/>
            </a:br>
            <a:endParaRPr lang="en-US" sz="2900" dirty="0"/>
          </a:p>
          <a:p>
            <a:r>
              <a:rPr lang="en-US" sz="2900" dirty="0"/>
              <a:t>The other problem is that a cell tower is not independent like a ham radio repeater. Each tower is connected back to a switching office via a fiber optic cable. If the fiber is stretched or broken or if the switching office is damaged the site is down from that moment until those are repaired. There are some cell towers that are connected back to a switching office via a microwave radio link but, generally they are ones in remote locations. They are also dish aligned radios meaning that if the tower is tilted or twisted in the earthquake, tornado or whatever, the radio link will be lost and they go down at once regardless of the amount of batteries or generators.</a:t>
            </a:r>
            <a:br>
              <a:rPr lang="en-US" sz="2900" dirty="0"/>
            </a:br>
            <a:endParaRPr lang="en-US" sz="2900" dirty="0"/>
          </a:p>
          <a:p>
            <a:r>
              <a:rPr lang="en-US" sz="2900" dirty="0"/>
              <a:t>hope that helps</a:t>
            </a:r>
            <a:br>
              <a:rPr lang="en-US" sz="2900" dirty="0"/>
            </a:br>
            <a:endParaRPr lang="en-US" sz="2900" dirty="0"/>
          </a:p>
          <a:p>
            <a:r>
              <a:rPr lang="en-US" sz="2900" dirty="0"/>
              <a:t>Dale</a:t>
            </a:r>
          </a:p>
          <a:p>
            <a:endParaRPr lang="en-US" dirty="0"/>
          </a:p>
        </p:txBody>
      </p:sp>
    </p:spTree>
    <p:extLst>
      <p:ext uri="{BB962C8B-B14F-4D97-AF65-F5344CB8AC3E}">
        <p14:creationId xmlns:p14="http://schemas.microsoft.com/office/powerpoint/2010/main" val="4289090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B0AFC-3BBC-3143-98BA-0531612FFD36}"/>
              </a:ext>
            </a:extLst>
          </p:cNvPr>
          <p:cNvSpPr>
            <a:spLocks noGrp="1"/>
          </p:cNvSpPr>
          <p:nvPr>
            <p:ph type="title"/>
          </p:nvPr>
        </p:nvSpPr>
        <p:spPr>
          <a:xfrm>
            <a:off x="1141413" y="618518"/>
            <a:ext cx="9905998" cy="781657"/>
          </a:xfrm>
        </p:spPr>
        <p:txBody>
          <a:bodyPr/>
          <a:lstStyle/>
          <a:p>
            <a:pPr algn="ctr"/>
            <a:r>
              <a:rPr lang="en-US" dirty="0"/>
              <a:t>How do we do this</a:t>
            </a:r>
          </a:p>
        </p:txBody>
      </p:sp>
      <p:sp>
        <p:nvSpPr>
          <p:cNvPr id="3" name="Content Placeholder 2">
            <a:extLst>
              <a:ext uri="{FF2B5EF4-FFF2-40B4-BE49-F238E27FC236}">
                <a16:creationId xmlns:a16="http://schemas.microsoft.com/office/drawing/2014/main" id="{2F5AC8E8-423A-1444-AF42-9CFD396581DE}"/>
              </a:ext>
            </a:extLst>
          </p:cNvPr>
          <p:cNvSpPr>
            <a:spLocks noGrp="1"/>
          </p:cNvSpPr>
          <p:nvPr>
            <p:ph idx="1"/>
          </p:nvPr>
        </p:nvSpPr>
        <p:spPr>
          <a:xfrm>
            <a:off x="1141412" y="2000249"/>
            <a:ext cx="9905999" cy="3790951"/>
          </a:xfrm>
        </p:spPr>
        <p:txBody>
          <a:bodyPr/>
          <a:lstStyle/>
          <a:p>
            <a:r>
              <a:rPr lang="en-US" dirty="0"/>
              <a:t>Be prepared, if you are not prepared you will be no help to others.</a:t>
            </a:r>
          </a:p>
          <a:p>
            <a:pPr lvl="1"/>
            <a:r>
              <a:rPr lang="en-US" dirty="0"/>
              <a:t>Have a family emergency plan</a:t>
            </a:r>
          </a:p>
          <a:p>
            <a:pPr lvl="1"/>
            <a:r>
              <a:rPr lang="en-US" dirty="0"/>
              <a:t>Food storage</a:t>
            </a:r>
          </a:p>
          <a:p>
            <a:pPr lvl="1"/>
            <a:r>
              <a:rPr lang="en-US" dirty="0"/>
              <a:t>Personal go kits for all family members</a:t>
            </a:r>
          </a:p>
          <a:p>
            <a:pPr lvl="1"/>
            <a:r>
              <a:rPr lang="en-US" dirty="0"/>
              <a:t>These kits should change for the time of year</a:t>
            </a:r>
          </a:p>
          <a:p>
            <a:pPr lvl="1"/>
            <a:r>
              <a:rPr lang="en-US" dirty="0"/>
              <a:t>Practice your emergency plan regularly</a:t>
            </a:r>
          </a:p>
          <a:p>
            <a:pPr lvl="1"/>
            <a:endParaRPr lang="en-US" dirty="0"/>
          </a:p>
        </p:txBody>
      </p:sp>
    </p:spTree>
    <p:extLst>
      <p:ext uri="{BB962C8B-B14F-4D97-AF65-F5344CB8AC3E}">
        <p14:creationId xmlns:p14="http://schemas.microsoft.com/office/powerpoint/2010/main" val="322354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0835B-FA36-E944-AC19-752A0BD3D1D2}"/>
              </a:ext>
            </a:extLst>
          </p:cNvPr>
          <p:cNvSpPr>
            <a:spLocks noGrp="1"/>
          </p:cNvSpPr>
          <p:nvPr>
            <p:ph type="title"/>
          </p:nvPr>
        </p:nvSpPr>
        <p:spPr>
          <a:xfrm>
            <a:off x="1141413" y="618518"/>
            <a:ext cx="9905998" cy="18158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824C5BD-D7FC-2C46-9F2A-32B38A013830}"/>
              </a:ext>
            </a:extLst>
          </p:cNvPr>
          <p:cNvSpPr>
            <a:spLocks noGrp="1"/>
          </p:cNvSpPr>
          <p:nvPr>
            <p:ph idx="1"/>
          </p:nvPr>
        </p:nvSpPr>
        <p:spPr>
          <a:xfrm>
            <a:off x="1141412" y="800101"/>
            <a:ext cx="9905999" cy="5286374"/>
          </a:xfrm>
        </p:spPr>
        <p:txBody>
          <a:bodyPr/>
          <a:lstStyle/>
          <a:p>
            <a:r>
              <a:rPr lang="en-US" dirty="0"/>
              <a:t>Be HAM ready</a:t>
            </a:r>
          </a:p>
          <a:p>
            <a:pPr lvl="1"/>
            <a:r>
              <a:rPr lang="en-US" dirty="0"/>
              <a:t>Have equipment organized </a:t>
            </a:r>
          </a:p>
          <a:p>
            <a:pPr lvl="1"/>
            <a:r>
              <a:rPr lang="en-US" dirty="0"/>
              <a:t>Equipment should be operating properly</a:t>
            </a:r>
          </a:p>
          <a:p>
            <a:pPr lvl="1"/>
            <a:r>
              <a:rPr lang="en-US" dirty="0"/>
              <a:t>HAM personal go kit</a:t>
            </a:r>
          </a:p>
          <a:p>
            <a:pPr lvl="1"/>
            <a:r>
              <a:rPr lang="en-US" dirty="0"/>
              <a:t>Radio go kit</a:t>
            </a:r>
          </a:p>
          <a:p>
            <a:pPr lvl="1"/>
            <a:endParaRPr lang="en-US" dirty="0"/>
          </a:p>
          <a:p>
            <a:r>
              <a:rPr lang="en-US" dirty="0"/>
              <a:t>Participate in trainings provided</a:t>
            </a:r>
          </a:p>
          <a:p>
            <a:pPr lvl="1"/>
            <a:r>
              <a:rPr lang="en-US" dirty="0"/>
              <a:t>Bi monthly meetings</a:t>
            </a:r>
          </a:p>
          <a:p>
            <a:pPr lvl="1"/>
            <a:r>
              <a:rPr lang="en-US" dirty="0"/>
              <a:t>Sunday NETs</a:t>
            </a:r>
          </a:p>
          <a:p>
            <a:pPr lvl="1"/>
            <a:r>
              <a:rPr lang="en-US" dirty="0"/>
              <a:t>Organized City drills and Field Day</a:t>
            </a:r>
          </a:p>
          <a:p>
            <a:pPr lvl="1"/>
            <a:endParaRPr lang="en-US" dirty="0"/>
          </a:p>
          <a:p>
            <a:pPr lvl="1"/>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02296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360</TotalTime>
  <Words>564</Words>
  <Application>Microsoft Macintosh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Tw Cen MT</vt:lpstr>
      <vt:lpstr>Circuit</vt:lpstr>
      <vt:lpstr>Bluffdale Emergency Communications</vt:lpstr>
      <vt:lpstr>Methods being used</vt:lpstr>
      <vt:lpstr>remember</vt:lpstr>
      <vt:lpstr>At the beginning of a disaster</vt:lpstr>
      <vt:lpstr>Second goal</vt:lpstr>
      <vt:lpstr>Third goal</vt:lpstr>
      <vt:lpstr>Why the time frame</vt:lpstr>
      <vt:lpstr>How do we do this</vt:lpstr>
      <vt:lpstr>PowerPoint Presentation</vt:lpstr>
      <vt:lpstr>When you are available</vt:lpstr>
      <vt:lpstr>PowerPoint Presentation</vt:lpstr>
      <vt:lpstr>The end</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Bluffdale Emergency Communications</dc:title>
  <dc:creator>Microsoft Office User</dc:creator>
  <cp:lastModifiedBy>Microsoft Office User</cp:lastModifiedBy>
  <cp:revision>14</cp:revision>
  <dcterms:created xsi:type="dcterms:W3CDTF">2018-04-08T21:34:32Z</dcterms:created>
  <dcterms:modified xsi:type="dcterms:W3CDTF">2018-04-09T03:34:49Z</dcterms:modified>
</cp:coreProperties>
</file>